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i99bDAhNNDExJ1AIuqbIlhNdGm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1143000" y="4892941"/>
            <a:ext cx="6858000" cy="941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3543300" y="51816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A4A4A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500"/>
              <a:buNone/>
              <a:defRPr sz="1500">
                <a:solidFill>
                  <a:srgbClr val="A3A3A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350"/>
              <a:buNone/>
              <a:defRPr sz="1350">
                <a:solidFill>
                  <a:srgbClr val="A3A3A3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A3A3"/>
              </a:buClr>
              <a:buSzPts val="1200"/>
              <a:buNone/>
              <a:defRPr sz="1200">
                <a:solidFill>
                  <a:srgbClr val="A3A3A3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8650" y="408171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A4A4A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A4A4A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3543300" y="51816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0"/>
            <a:ext cx="9140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office@enformation.ro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2212975" y="4051300"/>
            <a:ext cx="4681537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</a:pPr>
            <a:r>
              <a:rPr b="0" i="0" lang="en-US" sz="3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Ghid de utilizare</a:t>
            </a:r>
            <a:endParaRPr/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650" y="4494975"/>
            <a:ext cx="2560201" cy="9610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14829" l="0" r="0" t="136"/>
          <a:stretch/>
        </p:blipFill>
        <p:spPr>
          <a:xfrm>
            <a:off x="517525" y="1968725"/>
            <a:ext cx="7069373" cy="4508502"/>
          </a:xfrm>
          <a:prstGeom prst="rect">
            <a:avLst/>
          </a:prstGeom>
          <a:noFill/>
          <a:ln cap="flat" cmpd="sng" w="9525">
            <a:solidFill>
              <a:srgbClr val="1F2F3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sp>
        <p:nvSpPr>
          <p:cNvPr id="70" name="Google Shape;70;p2"/>
          <p:cNvSpPr txBox="1"/>
          <p:nvPr>
            <p:ph idx="1" type="body"/>
          </p:nvPr>
        </p:nvSpPr>
        <p:spPr>
          <a:xfrm>
            <a:off x="722287" y="791050"/>
            <a:ext cx="7491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Motorul de căutare în modul de bază, cu posibilitatea de a selecta modul de căutare avansată (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1)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❑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Multiple variante de căutare după “tip de document, autor, nume de revista s.a.” (2)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Accesarea listelor de titluri, în funcție de domeniul de care aparțin acestea 3.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Secțiunea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de vizualizare a celor mai recente publicații (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1" name="Google Shape;71;p2"/>
          <p:cNvSpPr txBox="1"/>
          <p:nvPr/>
        </p:nvSpPr>
        <p:spPr>
          <a:xfrm>
            <a:off x="722287" y="198425"/>
            <a:ext cx="47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Pagina principală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800" y="171450"/>
            <a:ext cx="877887" cy="4302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>
            <a:off x="5385025" y="3152812"/>
            <a:ext cx="285750" cy="238125"/>
          </a:xfrm>
          <a:custGeom>
            <a:rect b="b" l="l" r="r" t="t"/>
            <a:pathLst>
              <a:path extrusionOk="0" h="238125" w="285750">
                <a:moveTo>
                  <a:pt x="-1" y="153140"/>
                </a:moveTo>
                <a:lnTo>
                  <a:pt x="28298" y="47164"/>
                </a:lnTo>
                <a:lnTo>
                  <a:pt x="142875" y="0"/>
                </a:lnTo>
                <a:lnTo>
                  <a:pt x="257452" y="47164"/>
                </a:lnTo>
                <a:lnTo>
                  <a:pt x="285751" y="153140"/>
                </a:lnTo>
                <a:lnTo>
                  <a:pt x="206460" y="238126"/>
                </a:lnTo>
                <a:lnTo>
                  <a:pt x="79290" y="238126"/>
                </a:lnTo>
                <a:lnTo>
                  <a:pt x="-1" y="15314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637087" y="2176187"/>
            <a:ext cx="285750" cy="234950"/>
          </a:xfrm>
          <a:custGeom>
            <a:rect b="b" l="l" r="r" t="t"/>
            <a:pathLst>
              <a:path extrusionOk="0" h="234950" w="285750">
                <a:moveTo>
                  <a:pt x="-1" y="151098"/>
                </a:moveTo>
                <a:lnTo>
                  <a:pt x="28298" y="46535"/>
                </a:lnTo>
                <a:lnTo>
                  <a:pt x="142875" y="0"/>
                </a:lnTo>
                <a:lnTo>
                  <a:pt x="257452" y="46535"/>
                </a:lnTo>
                <a:lnTo>
                  <a:pt x="285751" y="151098"/>
                </a:lnTo>
                <a:lnTo>
                  <a:pt x="206460" y="234951"/>
                </a:lnTo>
                <a:lnTo>
                  <a:pt x="79290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flipH="1">
            <a:off x="3641474" y="2328862"/>
            <a:ext cx="1021800" cy="245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" name="Google Shape;76;p2"/>
          <p:cNvCxnSpPr/>
          <p:nvPr/>
        </p:nvCxnSpPr>
        <p:spPr>
          <a:xfrm>
            <a:off x="4911450" y="2326075"/>
            <a:ext cx="1134900" cy="23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7" name="Google Shape;77;p2"/>
          <p:cNvSpPr/>
          <p:nvPr/>
        </p:nvSpPr>
        <p:spPr>
          <a:xfrm>
            <a:off x="2450162" y="3390925"/>
            <a:ext cx="285750" cy="236538"/>
          </a:xfrm>
          <a:custGeom>
            <a:rect b="b" l="l" r="r" t="t"/>
            <a:pathLst>
              <a:path extrusionOk="0" h="236538" w="285750">
                <a:moveTo>
                  <a:pt x="-1" y="152119"/>
                </a:moveTo>
                <a:lnTo>
                  <a:pt x="28298" y="46849"/>
                </a:lnTo>
                <a:lnTo>
                  <a:pt x="142875" y="0"/>
                </a:lnTo>
                <a:lnTo>
                  <a:pt x="257452" y="46849"/>
                </a:lnTo>
                <a:lnTo>
                  <a:pt x="285751" y="152119"/>
                </a:lnTo>
                <a:lnTo>
                  <a:pt x="206460" y="236539"/>
                </a:lnTo>
                <a:lnTo>
                  <a:pt x="79290" y="236539"/>
                </a:lnTo>
                <a:lnTo>
                  <a:pt x="-1" y="152119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461137" y="5792425"/>
            <a:ext cx="285750" cy="236538"/>
          </a:xfrm>
          <a:custGeom>
            <a:rect b="b" l="l" r="r" t="t"/>
            <a:pathLst>
              <a:path extrusionOk="0" h="236538" w="285750">
                <a:moveTo>
                  <a:pt x="-1" y="152119"/>
                </a:moveTo>
                <a:lnTo>
                  <a:pt x="28298" y="46849"/>
                </a:lnTo>
                <a:lnTo>
                  <a:pt x="142875" y="0"/>
                </a:lnTo>
                <a:lnTo>
                  <a:pt x="257452" y="46849"/>
                </a:lnTo>
                <a:lnTo>
                  <a:pt x="285751" y="152119"/>
                </a:lnTo>
                <a:lnTo>
                  <a:pt x="206460" y="236539"/>
                </a:lnTo>
                <a:lnTo>
                  <a:pt x="79290" y="236539"/>
                </a:lnTo>
                <a:lnTo>
                  <a:pt x="-1" y="152119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2"/>
          <p:cNvCxnSpPr/>
          <p:nvPr/>
        </p:nvCxnSpPr>
        <p:spPr>
          <a:xfrm rot="10800000">
            <a:off x="5234675" y="2679425"/>
            <a:ext cx="308100" cy="48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" name="Google Shape;80;p2"/>
          <p:cNvCxnSpPr/>
          <p:nvPr/>
        </p:nvCxnSpPr>
        <p:spPr>
          <a:xfrm rot="10800000">
            <a:off x="1484399" y="3280587"/>
            <a:ext cx="993900" cy="26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" name="Google Shape;81;p2"/>
          <p:cNvCxnSpPr/>
          <p:nvPr/>
        </p:nvCxnSpPr>
        <p:spPr>
          <a:xfrm flipH="1">
            <a:off x="3152724" y="5840762"/>
            <a:ext cx="1339800" cy="19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6457662" y="3494162"/>
            <a:ext cx="2624100" cy="30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❑"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Motorul de căutare avansată permite căutarea de documente, în funcţie de diferite criterii. Pentru început, se vor completa câmpurile destinate cuvintelor-cheie, se vor crea legături între ele prin operatori logici, iar apoi se va selecta unul dintre criteriile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după care se va face căutarea (1).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❑"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Pentru a rafina căutarea, se va selecta </a:t>
            </a:r>
            <a:r>
              <a:rPr lang="en-US" sz="1200">
                <a:solidFill>
                  <a:schemeClr val="dk2"/>
                </a:solidFill>
              </a:rPr>
              <a:t>inclusiv tipul de document dorit. (2)</a:t>
            </a:r>
            <a:endParaRPr sz="12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❑"/>
            </a:pPr>
            <a:r>
              <a:rPr lang="en-US" sz="1200">
                <a:solidFill>
                  <a:schemeClr val="dk2"/>
                </a:solidFill>
              </a:rPr>
              <a:t>Se pot afișa inclusiv documente care conțin si alte limbi în afară de limba engleză (3)</a:t>
            </a:r>
            <a:endParaRPr sz="12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722312" y="198437"/>
            <a:ext cx="23288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Căutare avansată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800" y="171450"/>
            <a:ext cx="877887" cy="43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-301" l="-150" r="150" t="-291"/>
          <a:stretch/>
        </p:blipFill>
        <p:spPr>
          <a:xfrm>
            <a:off x="376251" y="987425"/>
            <a:ext cx="6081398" cy="532268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90" name="Google Shape;90;p3"/>
          <p:cNvSpPr/>
          <p:nvPr/>
        </p:nvSpPr>
        <p:spPr>
          <a:xfrm>
            <a:off x="1698487" y="2732337"/>
            <a:ext cx="285750" cy="234950"/>
          </a:xfrm>
          <a:custGeom>
            <a:rect b="b" l="l" r="r" t="t"/>
            <a:pathLst>
              <a:path extrusionOk="0" h="234950" w="285750">
                <a:moveTo>
                  <a:pt x="-1" y="151098"/>
                </a:moveTo>
                <a:lnTo>
                  <a:pt x="28298" y="46535"/>
                </a:lnTo>
                <a:lnTo>
                  <a:pt x="142875" y="0"/>
                </a:lnTo>
                <a:lnTo>
                  <a:pt x="257452" y="46535"/>
                </a:lnTo>
                <a:lnTo>
                  <a:pt x="285751" y="151098"/>
                </a:lnTo>
                <a:lnTo>
                  <a:pt x="206460" y="234951"/>
                </a:lnTo>
                <a:lnTo>
                  <a:pt x="79290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572012" y="3628787"/>
            <a:ext cx="285750" cy="234950"/>
          </a:xfrm>
          <a:custGeom>
            <a:rect b="b" l="l" r="r" t="t"/>
            <a:pathLst>
              <a:path extrusionOk="0" h="234950" w="285750">
                <a:moveTo>
                  <a:pt x="-1" y="151098"/>
                </a:moveTo>
                <a:lnTo>
                  <a:pt x="28298" y="46535"/>
                </a:lnTo>
                <a:lnTo>
                  <a:pt x="142875" y="0"/>
                </a:lnTo>
                <a:lnTo>
                  <a:pt x="257452" y="46535"/>
                </a:lnTo>
                <a:lnTo>
                  <a:pt x="285751" y="151098"/>
                </a:lnTo>
                <a:lnTo>
                  <a:pt x="206460" y="234951"/>
                </a:lnTo>
                <a:lnTo>
                  <a:pt x="79290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4310612" y="5930637"/>
            <a:ext cx="285750" cy="234950"/>
          </a:xfrm>
          <a:custGeom>
            <a:rect b="b" l="l" r="r" t="t"/>
            <a:pathLst>
              <a:path extrusionOk="0" h="234950" w="285750">
                <a:moveTo>
                  <a:pt x="-1" y="151098"/>
                </a:moveTo>
                <a:lnTo>
                  <a:pt x="28298" y="46535"/>
                </a:lnTo>
                <a:lnTo>
                  <a:pt x="142875" y="0"/>
                </a:lnTo>
                <a:lnTo>
                  <a:pt x="257452" y="46535"/>
                </a:lnTo>
                <a:lnTo>
                  <a:pt x="285751" y="151098"/>
                </a:lnTo>
                <a:lnTo>
                  <a:pt x="206460" y="234951"/>
                </a:lnTo>
                <a:lnTo>
                  <a:pt x="79290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3"/>
          <p:cNvCxnSpPr/>
          <p:nvPr/>
        </p:nvCxnSpPr>
        <p:spPr>
          <a:xfrm flipH="1">
            <a:off x="853000" y="2897275"/>
            <a:ext cx="856800" cy="24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4" name="Google Shape;94;p3"/>
          <p:cNvCxnSpPr/>
          <p:nvPr/>
        </p:nvCxnSpPr>
        <p:spPr>
          <a:xfrm flipH="1" rot="10800000">
            <a:off x="4731075" y="3318225"/>
            <a:ext cx="383400" cy="33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5" name="Google Shape;95;p3"/>
          <p:cNvCxnSpPr/>
          <p:nvPr/>
        </p:nvCxnSpPr>
        <p:spPr>
          <a:xfrm>
            <a:off x="4565725" y="5978675"/>
            <a:ext cx="556200" cy="95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6" name="Google Shape;96;p3"/>
          <p:cNvCxnSpPr/>
          <p:nvPr/>
        </p:nvCxnSpPr>
        <p:spPr>
          <a:xfrm>
            <a:off x="1995400" y="2882250"/>
            <a:ext cx="45000" cy="571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-281" r="-211" t="6472"/>
          <a:stretch/>
        </p:blipFill>
        <p:spPr>
          <a:xfrm>
            <a:off x="517525" y="1642150"/>
            <a:ext cx="8108948" cy="4669750"/>
          </a:xfrm>
          <a:prstGeom prst="rect">
            <a:avLst/>
          </a:prstGeom>
          <a:noFill/>
          <a:ln cap="flat" cmpd="sng" w="9525">
            <a:solidFill>
              <a:srgbClr val="1F2F3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517525" y="717550"/>
            <a:ext cx="8234362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Rezultatele căutării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se pot rearanja in funcție de dorințele proprii 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Se poate selecta tipul de document dorit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 selectarea articolelor de interes,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se deschide o pagina dedicată articolului (3)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poate accesa textul integral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(4)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(în format PDF).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❑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Organizarea listei de rezultat după limba dorită</a:t>
            </a:r>
            <a:r>
              <a:rPr b="0" i="0" lang="en-US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(5)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722289" y="198425"/>
            <a:ext cx="43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Lista de rezultate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800" y="171450"/>
            <a:ext cx="877887" cy="43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7895650" y="2741612"/>
            <a:ext cx="258763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918400" y="3541725"/>
            <a:ext cx="258763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 flipH="1" rot="10800000">
            <a:off x="1055950" y="3355525"/>
            <a:ext cx="435900" cy="195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9" name="Google Shape;109;p4"/>
          <p:cNvSpPr/>
          <p:nvPr/>
        </p:nvSpPr>
        <p:spPr>
          <a:xfrm>
            <a:off x="5602362" y="3719275"/>
            <a:ext cx="258762" cy="234950"/>
          </a:xfrm>
          <a:custGeom>
            <a:rect b="b" l="l" r="r" t="t"/>
            <a:pathLst>
              <a:path extrusionOk="0" h="234950" w="258762">
                <a:moveTo>
                  <a:pt x="-1" y="151098"/>
                </a:moveTo>
                <a:lnTo>
                  <a:pt x="25625" y="46535"/>
                </a:lnTo>
                <a:lnTo>
                  <a:pt x="129381" y="0"/>
                </a:lnTo>
                <a:lnTo>
                  <a:pt x="233137" y="46535"/>
                </a:lnTo>
                <a:lnTo>
                  <a:pt x="258763" y="151098"/>
                </a:lnTo>
                <a:lnTo>
                  <a:pt x="186961" y="234951"/>
                </a:lnTo>
                <a:lnTo>
                  <a:pt x="71801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128625" y="5212037"/>
            <a:ext cx="258763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5632450" y="2319337"/>
            <a:ext cx="258762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>
            <a:off x="5861137" y="2366537"/>
            <a:ext cx="500700" cy="10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3" name="Google Shape;113;p4"/>
          <p:cNvCxnSpPr/>
          <p:nvPr/>
        </p:nvCxnSpPr>
        <p:spPr>
          <a:xfrm rot="10800000">
            <a:off x="7481800" y="2619187"/>
            <a:ext cx="446100" cy="17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4" name="Google Shape;114;p4"/>
          <p:cNvCxnSpPr/>
          <p:nvPr/>
        </p:nvCxnSpPr>
        <p:spPr>
          <a:xfrm>
            <a:off x="1093525" y="3776600"/>
            <a:ext cx="270300" cy="120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5" name="Google Shape;115;p4"/>
          <p:cNvCxnSpPr/>
          <p:nvPr/>
        </p:nvCxnSpPr>
        <p:spPr>
          <a:xfrm flipH="1" rot="10800000">
            <a:off x="5845500" y="3663975"/>
            <a:ext cx="306000" cy="21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6" name="Google Shape;116;p4"/>
          <p:cNvCxnSpPr/>
          <p:nvPr/>
        </p:nvCxnSpPr>
        <p:spPr>
          <a:xfrm flipH="1">
            <a:off x="7045950" y="5452575"/>
            <a:ext cx="172800" cy="39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75" y="1739899"/>
            <a:ext cx="8178801" cy="4895824"/>
          </a:xfrm>
          <a:prstGeom prst="rect">
            <a:avLst/>
          </a:prstGeom>
          <a:noFill/>
          <a:ln cap="flat" cmpd="sng" w="9525">
            <a:solidFill>
              <a:srgbClr val="1F2F3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22" name="Google Shape;122;p5"/>
          <p:cNvSpPr txBox="1"/>
          <p:nvPr/>
        </p:nvSpPr>
        <p:spPr>
          <a:xfrm>
            <a:off x="473075" y="677862"/>
            <a:ext cx="8188325" cy="89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pe pagina de rezultate, printr-un </a:t>
            </a:r>
            <a:r>
              <a:rPr b="1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 titlul unui articol, se va ajunge la pagina dedicată acestuia.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❑"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Accesul la articolul integral, în format PDF (1).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❑"/>
            </a:pPr>
            <a:r>
              <a:rPr lang="en-US" sz="1200">
                <a:solidFill>
                  <a:schemeClr val="dk2"/>
                </a:solidFill>
              </a:rPr>
              <a:t>Informații generale despre articol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22290" y="198425"/>
            <a:ext cx="606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Pagina dedicată articolului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800" y="171450"/>
            <a:ext cx="877887" cy="43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1108900" y="4445525"/>
            <a:ext cx="258763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3340675" y="2425800"/>
            <a:ext cx="258763" cy="234950"/>
          </a:xfrm>
          <a:custGeom>
            <a:rect b="b" l="l" r="r" t="t"/>
            <a:pathLst>
              <a:path extrusionOk="0" h="234950" w="258763">
                <a:moveTo>
                  <a:pt x="-1" y="151098"/>
                </a:moveTo>
                <a:lnTo>
                  <a:pt x="25625" y="46535"/>
                </a:lnTo>
                <a:lnTo>
                  <a:pt x="129382" y="0"/>
                </a:lnTo>
                <a:lnTo>
                  <a:pt x="233138" y="46535"/>
                </a:lnTo>
                <a:lnTo>
                  <a:pt x="258764" y="151098"/>
                </a:lnTo>
                <a:lnTo>
                  <a:pt x="186961" y="234951"/>
                </a:lnTo>
                <a:lnTo>
                  <a:pt x="71802" y="234951"/>
                </a:lnTo>
                <a:lnTo>
                  <a:pt x="-1" y="151098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53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 flipH="1" rot="10800000">
            <a:off x="1238425" y="4114925"/>
            <a:ext cx="193200" cy="33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5"/>
          <p:cNvCxnSpPr/>
          <p:nvPr/>
        </p:nvCxnSpPr>
        <p:spPr>
          <a:xfrm flipH="1">
            <a:off x="2521375" y="2551550"/>
            <a:ext cx="819300" cy="52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865187" y="995362"/>
            <a:ext cx="2606675" cy="112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Întrebări și sugestii: </a:t>
            </a:r>
            <a:r>
              <a:rPr b="0" i="0" lang="en-US" sz="12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events@enformation.ro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Strada Vasile Lascăr, nr. 179, sector 2, 020498, București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Telefon: +40212102096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3287" y="938212"/>
            <a:ext cx="2293937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Office Theme">
  <a:themeElements>
    <a:clrScheme name="Custom 2">
      <a:dk1>
        <a:srgbClr val="707070"/>
      </a:dk1>
      <a:lt1>
        <a:srgbClr val="FFFFFF"/>
      </a:lt1>
      <a:dk2>
        <a:srgbClr val="1F2F3E"/>
      </a:dk2>
      <a:lt2>
        <a:srgbClr val="FFFFFF"/>
      </a:lt2>
      <a:accent1>
        <a:srgbClr val="4B4E53"/>
      </a:accent1>
      <a:accent2>
        <a:srgbClr val="00829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Office Theme">
  <a:themeElements>
    <a:clrScheme name="Custom 2">
      <a:dk1>
        <a:srgbClr val="707070"/>
      </a:dk1>
      <a:lt1>
        <a:srgbClr val="FFFFFF"/>
      </a:lt1>
      <a:dk2>
        <a:srgbClr val="1F2F3E"/>
      </a:dk2>
      <a:lt2>
        <a:srgbClr val="FFFFFF"/>
      </a:lt2>
      <a:accent1>
        <a:srgbClr val="4B4E53"/>
      </a:accent1>
      <a:accent2>
        <a:srgbClr val="00829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Custom 2">
      <a:dk1>
        <a:srgbClr val="707070"/>
      </a:dk1>
      <a:lt1>
        <a:srgbClr val="FFFFFF"/>
      </a:lt1>
      <a:dk2>
        <a:srgbClr val="1F2F3E"/>
      </a:dk2>
      <a:lt2>
        <a:srgbClr val="FFFFFF"/>
      </a:lt2>
      <a:accent1>
        <a:srgbClr val="4B4E53"/>
      </a:accent1>
      <a:accent2>
        <a:srgbClr val="00829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Office Theme">
  <a:themeElements>
    <a:clrScheme name="Custom 2">
      <a:dk1>
        <a:srgbClr val="707070"/>
      </a:dk1>
      <a:lt1>
        <a:srgbClr val="FFFFFF"/>
      </a:lt1>
      <a:dk2>
        <a:srgbClr val="1F2F3E"/>
      </a:dk2>
      <a:lt2>
        <a:srgbClr val="FFFFFF"/>
      </a:lt2>
      <a:accent1>
        <a:srgbClr val="4B4E53"/>
      </a:accent1>
      <a:accent2>
        <a:srgbClr val="00829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Custom 2">
      <a:dk1>
        <a:srgbClr val="707070"/>
      </a:dk1>
      <a:lt1>
        <a:srgbClr val="FFFFFF"/>
      </a:lt1>
      <a:dk2>
        <a:srgbClr val="1F2F3E"/>
      </a:dk2>
      <a:lt2>
        <a:srgbClr val="FFFFFF"/>
      </a:lt2>
      <a:accent1>
        <a:srgbClr val="4B4E53"/>
      </a:accent1>
      <a:accent2>
        <a:srgbClr val="00829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2016-02-29T09:15:19Z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